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586"/>
  </p:normalViewPr>
  <p:slideViewPr>
    <p:cSldViewPr snapToGrid="0" snapToObjects="1">
      <p:cViewPr varScale="1">
        <p:scale>
          <a:sx n="90" d="100"/>
          <a:sy n="90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762C-8A80-FB49-BFF8-3ECBDBA03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B4882-338C-6B42-BF1A-EB7C04F32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E469-BDB8-934C-8B35-B02E0D58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63B7D-5910-BB45-8B7C-91E7514E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1E81-E0DF-BA48-B350-A6E3B04B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A379-3DDE-8743-B152-EE9C3689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F17BB-8805-C94C-A8EF-1DBA9C0E1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D6F72-C8F3-8349-921F-D92D0C01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4C0B4-B552-594A-8EAD-81DAB7F9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CCFC8-1063-D744-BE54-C6D993E4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5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5EF20-A375-7A40-BAF1-CCB6234F6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2FDA9-5834-894C-92FA-F36D38AEC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AABFC-1E97-1A40-80B4-B3C294E6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5037-D88B-4C4F-B11A-BA69F27B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53359-B0F2-A84A-8F92-2234A991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9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A41-6E4E-664E-9006-281D443C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ADB0-ABAB-2841-A25E-A9EC2ECD1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D45B-948F-4249-96C9-A11A4F9E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B70CD-E934-9A45-AC9E-73315452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36DF-1C66-7440-A73D-62D5E75F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44DB-4DC8-D14A-B11D-E78C54ED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2AB13-533D-304D-A22B-A21A9F48A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EAFF-4730-6D4B-965B-A3365F6E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57BB-8FB9-0E45-BBB6-AC32A21A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8314F-F5CB-1C46-B239-43CE7C3A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63E5-AF11-C648-A56B-A04533B6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3B22-47EC-174E-93B7-EF1EA4BF8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25B80-2D92-1A4B-881E-039942A23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8AA52-762E-B749-91B5-E875F22C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4E0-49CA-FA49-8048-F5EE95D7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FD61-C439-984C-AB53-0F4D6A38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4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0319-5CC4-524B-B427-99DF585E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B5C3F-096D-3940-9BFC-4F94B83C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520FB-4A5A-DE4D-8715-33972F3D4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49E0B-F2B9-7744-A8F2-AC5E4D66F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F8016-1101-F64F-BB70-69F19F6B1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45D08-8914-5B47-A714-20E0424F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2F4F5F-5BF7-B44E-9B90-EDCDBF6F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22325-A351-9441-8041-14FAB861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C665-833E-1342-A3DF-7359CF6F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7A0E4-007D-DC47-96E6-B2787031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42001-5CBA-ED4B-818E-3E2C709E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8ECB8-C065-6748-9489-2FBFDDEE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FCB4E-886D-5840-93E5-4ABB6A7D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916EA-EC18-D243-987C-66059290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A3C5F-7093-E84E-A449-11285B35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1117-D2A0-6440-876E-2CC8AC2A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7CB6-B48E-9243-B077-185E2F50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1A45-534B-E64E-B836-6E5105B4D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15CA3-175E-D345-9CDC-2EAFC60D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F2A04-B818-B143-AF0B-CFFCADE4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AB6CC-B6C1-9E49-A375-CB45F01A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29CC-5D0C-594D-967A-379CF71A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D30CA-235E-094F-9BBF-0FBAE0BF6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FC625-7E1F-7E4F-9547-B773DDBE8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D8653-F47D-DA4F-A352-3EED8126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5996-0336-264B-9841-95317E5E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1FB55-0C97-F246-B959-51F824C2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2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08DDF-B704-3840-9EB3-B17CDBA7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5F892-CB34-D04E-ABA1-19B0D5E7E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F3FF8-A9B3-FA4E-B917-A4DA9A082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1BD4-378B-464D-9ACC-E89D6326FC32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2BDD-D59B-3342-8348-5E4B6573B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4FC1A-705F-4B4F-B5DE-F74C8BA1F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49999-6B0D-BB47-89D2-11E0E717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eplinger/sandbox-ibm-ds/blob/master/ibmDsSpecCourse9capstone.ipynb" TargetMode="External"/><Relationship Id="rId2" Type="http://schemas.openxmlformats.org/officeDocument/2006/relationships/hyperlink" Target="https://github.com/koeplinger/sandbox-ibm-ds/blob/master/carRideShareAnalysisRepor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1BFE-9F57-164F-8348-528236589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 RIDE-SHARE POTENTIAL IN MID-SIZE U.S. CITIES FROM GEOGRAPHIC SPREAD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CDF07-DEF1-C246-87B3-1E82ED552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Jens </a:t>
            </a:r>
            <a:r>
              <a:rPr lang="en-US" dirty="0" err="1"/>
              <a:t>Koeplinger</a:t>
            </a:r>
            <a:r>
              <a:rPr lang="en-US" dirty="0"/>
              <a:t>, 20 March 2019</a:t>
            </a:r>
          </a:p>
          <a:p>
            <a:r>
              <a:rPr lang="en-US" dirty="0"/>
              <a:t>This presentation is part of satisfying the IBM Data Science </a:t>
            </a:r>
            <a:r>
              <a:rPr lang="en-US" dirty="0" err="1"/>
              <a:t>Specializa</a:t>
            </a:r>
            <a:r>
              <a:rPr lang="en-US" dirty="0"/>
              <a:t>- </a:t>
            </a:r>
            <a:r>
              <a:rPr lang="en-US" dirty="0" err="1"/>
              <a:t>tion</a:t>
            </a:r>
            <a:r>
              <a:rPr lang="en-US" dirty="0"/>
              <a:t> on Coursera, Course 9 ”Applied Data Science Capstone”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683F-4134-1642-ACA0-48EE7AD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geographic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099AA-FE50-774A-80A3-A9ECF092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Flatten dataset using descriptive analytics for each city, of venue distance to center:</a:t>
            </a:r>
          </a:p>
        </p:txBody>
      </p:sp>
      <p:pic>
        <p:nvPicPr>
          <p:cNvPr id="5121" name="Picture 1" descr="page4image28768064">
            <a:extLst>
              <a:ext uri="{FF2B5EF4-FFF2-40B4-BE49-F238E27FC236}">
                <a16:creationId xmlns:a16="http://schemas.microsoft.com/office/drawing/2014/main" id="{91EBCA49-2E01-2D4D-AE9E-68F29D62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50549"/>
            <a:ext cx="5605463" cy="41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5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E17E-8B25-5E46-972A-C2F0BDA7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2F5C-656D-0446-8040-6FB52A34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highly correlated data points,</a:t>
            </a:r>
          </a:p>
          <a:p>
            <a:r>
              <a:rPr lang="en-US" dirty="0"/>
              <a:t>build features by standardizing and bounding the data points:</a:t>
            </a:r>
          </a:p>
          <a:p>
            <a:pPr lvl="1"/>
            <a:r>
              <a:rPr lang="en-US" dirty="0"/>
              <a:t>Divide by standard deviation,</a:t>
            </a:r>
          </a:p>
          <a:p>
            <a:pPr lvl="1"/>
            <a:r>
              <a:rPr lang="en-US" dirty="0"/>
              <a:t>center, and</a:t>
            </a:r>
          </a:p>
          <a:p>
            <a:pPr lvl="1"/>
            <a:r>
              <a:rPr lang="en-US" dirty="0"/>
              <a:t>apply arctan to reduce the effect of outliers.</a:t>
            </a:r>
          </a:p>
        </p:txBody>
      </p:sp>
    </p:spTree>
    <p:extLst>
      <p:ext uri="{BB962C8B-B14F-4D97-AF65-F5344CB8AC3E}">
        <p14:creationId xmlns:p14="http://schemas.microsoft.com/office/powerpoint/2010/main" val="2391903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D0A3-6F0E-FD47-954B-3EC7E4E8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D0F9-8745-0A4D-BD17-3B909E861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points to exclude:</a:t>
            </a:r>
          </a:p>
          <a:p>
            <a:pPr lvl="1"/>
            <a:r>
              <a:rPr lang="en-US" dirty="0"/>
              <a:t>Mean absolute deviation,</a:t>
            </a:r>
          </a:p>
          <a:p>
            <a:pPr lvl="1"/>
            <a:r>
              <a:rPr lang="en-US" dirty="0"/>
              <a:t>mean distance to center,</a:t>
            </a:r>
          </a:p>
          <a:p>
            <a:pPr lvl="1"/>
            <a:r>
              <a:rPr lang="en-US" dirty="0"/>
              <a:t>median,</a:t>
            </a:r>
          </a:p>
          <a:p>
            <a:pPr lvl="1"/>
            <a:r>
              <a:rPr lang="en-US" dirty="0"/>
              <a:t>standard deviation.</a:t>
            </a:r>
          </a:p>
          <a:p>
            <a:endParaRPr lang="en-US" dirty="0"/>
          </a:p>
        </p:txBody>
      </p:sp>
      <p:pic>
        <p:nvPicPr>
          <p:cNvPr id="6147" name="Picture 3" descr="page6image28605680">
            <a:extLst>
              <a:ext uri="{FF2B5EF4-FFF2-40B4-BE49-F238E27FC236}">
                <a16:creationId xmlns:a16="http://schemas.microsoft.com/office/drawing/2014/main" id="{76FB47BB-21CF-CB45-A2D9-3692010B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22607"/>
            <a:ext cx="6679843" cy="59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3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3990-220C-B440-AE26-3CAB88BF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FEFD1-48EF-3B4D-B7AC-5A2D82552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value distribution after</a:t>
            </a:r>
          </a:p>
          <a:p>
            <a:pPr marL="0" indent="0">
              <a:buNone/>
            </a:pPr>
            <a:r>
              <a:rPr lang="en-US" dirty="0"/>
              <a:t>   selection, standardization</a:t>
            </a:r>
          </a:p>
          <a:p>
            <a:pPr marL="0" indent="0">
              <a:buNone/>
            </a:pPr>
            <a:r>
              <a:rPr lang="en-US" dirty="0"/>
              <a:t>   and bounding:</a:t>
            </a:r>
          </a:p>
        </p:txBody>
      </p:sp>
      <p:pic>
        <p:nvPicPr>
          <p:cNvPr id="7169" name="Picture 1" descr="page9image28604640">
            <a:extLst>
              <a:ext uri="{FF2B5EF4-FFF2-40B4-BE49-F238E27FC236}">
                <a16:creationId xmlns:a16="http://schemas.microsoft.com/office/drawing/2014/main" id="{5932273E-E466-6B47-97BC-BDBFE05E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871538"/>
            <a:ext cx="53054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5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6A22-54A7-C34A-BAC6-BF1DA8A0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0D4B-5B0D-D54F-BE40-AE83FE4A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Saint Paul, MN is the “most indicative city” (highest relative percentage of indicator values).</a:t>
            </a:r>
          </a:p>
          <a:p>
            <a:r>
              <a:rPr lang="en-US" dirty="0"/>
              <a:t>Apply k-means on the features:</a:t>
            </a:r>
          </a:p>
          <a:p>
            <a:pPr lvl="1"/>
            <a:r>
              <a:rPr lang="en-US" dirty="0"/>
              <a:t>Appears stable for Saint Paul, consistently putting it together with the same four or five other cities,</a:t>
            </a:r>
          </a:p>
          <a:p>
            <a:pPr lvl="1"/>
            <a:r>
              <a:rPr lang="en-US" dirty="0"/>
              <a:t>The cluster contains other cities with high relative percentage of indicators.</a:t>
            </a:r>
          </a:p>
          <a:p>
            <a:r>
              <a:rPr lang="en-US" dirty="0"/>
              <a:t>Methodology overall appears stable in the result from clustering, and there is a single cluster that contains the cities with highest number of indicator venues:</a:t>
            </a:r>
          </a:p>
        </p:txBody>
      </p:sp>
    </p:spTree>
    <p:extLst>
      <p:ext uri="{BB962C8B-B14F-4D97-AF65-F5344CB8AC3E}">
        <p14:creationId xmlns:p14="http://schemas.microsoft.com/office/powerpoint/2010/main" val="332673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D4E7-A394-FB48-B48C-14B5A0E6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#1 (of 3): Saint Paul, MN</a:t>
            </a:r>
          </a:p>
        </p:txBody>
      </p:sp>
      <p:pic>
        <p:nvPicPr>
          <p:cNvPr id="8193" name="Picture 1" descr="page26image28580560">
            <a:extLst>
              <a:ext uri="{FF2B5EF4-FFF2-40B4-BE49-F238E27FC236}">
                <a16:creationId xmlns:a16="http://schemas.microsoft.com/office/drawing/2014/main" id="{9DFEBDE3-8CBF-8F47-BCA3-2CB86C6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06" y="1328738"/>
            <a:ext cx="5386387" cy="53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36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903D-6E13-B043-ACB4-C47C525F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#2 (of 3): Tampa, FL</a:t>
            </a:r>
          </a:p>
        </p:txBody>
      </p:sp>
      <p:pic>
        <p:nvPicPr>
          <p:cNvPr id="9217" name="Picture 1" descr="page15image28601936">
            <a:extLst>
              <a:ext uri="{FF2B5EF4-FFF2-40B4-BE49-F238E27FC236}">
                <a16:creationId xmlns:a16="http://schemas.microsoft.com/office/drawing/2014/main" id="{CD4E720F-0714-044F-982C-07B00C34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414463"/>
            <a:ext cx="5157787" cy="519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6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8A4C-FB14-C048-9331-86E60A11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#3 (of 3): Arlington, TX</a:t>
            </a:r>
          </a:p>
        </p:txBody>
      </p:sp>
      <p:pic>
        <p:nvPicPr>
          <p:cNvPr id="10241" name="Picture 1" descr="page11image28807856">
            <a:extLst>
              <a:ext uri="{FF2B5EF4-FFF2-40B4-BE49-F238E27FC236}">
                <a16:creationId xmlns:a16="http://schemas.microsoft.com/office/drawing/2014/main" id="{5A087DC6-6FBC-C54F-8A84-ABE3C461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1400174"/>
            <a:ext cx="6372225" cy="50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6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579F-B140-2B43-A895-A401D755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check: Geographic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69C0-EF34-564C-A6DB-D3962967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visually inspecting the venue spread for the top 3 cities, we confirm the desired geographic spread of venues (as opposed to centralization).</a:t>
            </a:r>
          </a:p>
          <a:p>
            <a:r>
              <a:rPr lang="en-US" dirty="0"/>
              <a:t>The methodology is consistent with the fictitious company’s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46469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C8CA-56FC-C14F-952F-6932CF6E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A295-FFAF-7045-87B9-D9246476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factors bias the result:</a:t>
            </a:r>
          </a:p>
          <a:p>
            <a:pPr lvl="1"/>
            <a:r>
              <a:rPr lang="en-US" dirty="0"/>
              <a:t>Indicator venue selection is highly subjective.</a:t>
            </a:r>
          </a:p>
          <a:p>
            <a:pPr lvl="1"/>
            <a:r>
              <a:rPr lang="en-US" dirty="0"/>
              <a:t>Foursquare venue search by radius double-counts venues due to overlap.</a:t>
            </a:r>
          </a:p>
          <a:p>
            <a:pPr lvl="1"/>
            <a:r>
              <a:rPr lang="en-US" dirty="0"/>
              <a:t>Foursquare venue collection depends on contributing users.</a:t>
            </a:r>
          </a:p>
          <a:p>
            <a:pPr lvl="1"/>
            <a:r>
              <a:rPr lang="en-US" dirty="0"/>
              <a:t>Algorithm avoids natural barriers (e.g. broad rivers).</a:t>
            </a:r>
          </a:p>
          <a:p>
            <a:pPr lvl="1"/>
            <a:r>
              <a:rPr lang="en-US" dirty="0"/>
              <a:t>Algorithm runs into neighboring cities (thereby violating the study premise of population size) by following areas with a higher density of venues.</a:t>
            </a:r>
          </a:p>
          <a:p>
            <a:r>
              <a:rPr lang="en-US" dirty="0"/>
              <a:t>Recommendation: Perform another study with modified methodology, and compare the results.</a:t>
            </a:r>
          </a:p>
        </p:txBody>
      </p:sp>
    </p:spTree>
    <p:extLst>
      <p:ext uri="{BB962C8B-B14F-4D97-AF65-F5344CB8AC3E}">
        <p14:creationId xmlns:p14="http://schemas.microsoft.com/office/powerpoint/2010/main" val="292821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225B-AA8B-ED43-9739-8A9EF5AC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F9F87-07E1-2041-AB39-B74B4052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Fictitious analysis requested by a car ride-share company startup, looking for the best suited places to roll out their service.</a:t>
            </a:r>
          </a:p>
          <a:p>
            <a:r>
              <a:rPr lang="en-US" dirty="0"/>
              <a:t>Customers will be able to sign up for shared car rides across town. </a:t>
            </a:r>
          </a:p>
          <a:p>
            <a:r>
              <a:rPr lang="en-US" dirty="0"/>
              <a:t>The cities need to be geographically spread out, with venues arranged in a non-compact manner as opposed to centered around a single core, and</a:t>
            </a:r>
          </a:p>
          <a:p>
            <a:r>
              <a:rPr lang="en-US" dirty="0"/>
              <a:t>they need to have a significant number of venues of types that indicate a population open to trying out new transportation arrangements.</a:t>
            </a:r>
          </a:p>
        </p:txBody>
      </p:sp>
    </p:spTree>
    <p:extLst>
      <p:ext uri="{BB962C8B-B14F-4D97-AF65-F5344CB8AC3E}">
        <p14:creationId xmlns:p14="http://schemas.microsoft.com/office/powerpoint/2010/main" val="2335265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C0DC-E3BF-7E4B-BEC8-F5C9BB0E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2CC0F-5710-064C-9AB7-22E4CD9D2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(including source references): </a:t>
            </a:r>
            <a:r>
              <a:rPr lang="en-US" dirty="0">
                <a:hlinkClick r:id="rId2"/>
              </a:rPr>
              <a:t>https://github.com/koeplinger/sandbox-ibm-ds/blob/master/carRideShareAnalysisReport.pdf</a:t>
            </a:r>
            <a:r>
              <a:rPr lang="en-US" dirty="0"/>
              <a:t> </a:t>
            </a:r>
          </a:p>
          <a:p>
            <a:r>
              <a:rPr lang="en-US" dirty="0"/>
              <a:t>Investigation notebooks: </a:t>
            </a:r>
            <a:r>
              <a:rPr lang="en-US" dirty="0">
                <a:hlinkClick r:id="rId3"/>
              </a:rPr>
              <a:t>https://github.com/koeplinger/sandbox-ibm-ds/blob/master/ibmDsSpecCourse9capstone.ipynb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054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B5CA-B3DD-A64C-93D1-2B42B663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success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5A84-0410-2C4B-B9AE-E928298C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Cities with 300,000 and 400,000 inhabitants according to the 2017 census estimate.</a:t>
            </a:r>
          </a:p>
          <a:p>
            <a:r>
              <a:rPr lang="en-US" dirty="0"/>
              <a:t>Indicator venues include alternative eating, lifestyle, and work types. This may include coworking spaces, yoga studios, delicatessen, tea rooms, vegan and other nonstandard restaurants. </a:t>
            </a:r>
          </a:p>
          <a:p>
            <a:r>
              <a:rPr lang="en-US" dirty="0"/>
              <a:t>A successful study clusters cities by geographic spread of their venues, and then ranks them within each cluster by relative occurrence of indicator venues as com- pared to total venues. </a:t>
            </a:r>
          </a:p>
        </p:txBody>
      </p:sp>
    </p:spTree>
    <p:extLst>
      <p:ext uri="{BB962C8B-B14F-4D97-AF65-F5344CB8AC3E}">
        <p14:creationId xmlns:p14="http://schemas.microsoft.com/office/powerpoint/2010/main" val="41452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6F4A-2560-B14F-BA47-C4D9EBAC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City: population 300,000 - 400,000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B580-ABB1-FC44-98DD-49BEFD245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19 cities (per 2017 U.S. Census estimate), across the US:</a:t>
            </a:r>
          </a:p>
          <a:p>
            <a:pPr lvl="1"/>
            <a:r>
              <a:rPr lang="en-US" dirty="0"/>
              <a:t>California: Bakersfield, Anaheim, Santa Ana, Riverside, Stockton.</a:t>
            </a:r>
          </a:p>
          <a:p>
            <a:pPr lvl="1"/>
            <a:r>
              <a:rPr lang="en-US" dirty="0"/>
              <a:t>Ohio: Cleveland, Cincinnati.</a:t>
            </a:r>
          </a:p>
          <a:p>
            <a:pPr lvl="1"/>
            <a:r>
              <a:rPr lang="en-US" dirty="0"/>
              <a:t>Texas: Arlington, Corpus Christi.</a:t>
            </a:r>
          </a:p>
          <a:p>
            <a:pPr lvl="1"/>
            <a:r>
              <a:rPr lang="en-US" dirty="0"/>
              <a:t>All other states: New Orleans, LA, Wichita, KA, Tampa, FL, Aurora, CO, Honolulu, HI, Lexington, KY, St. Louis, MO, Saint Paul, MN, Henderson, NV, and Pittsburgh, PA.</a:t>
            </a:r>
          </a:p>
        </p:txBody>
      </p:sp>
    </p:spTree>
    <p:extLst>
      <p:ext uri="{BB962C8B-B14F-4D97-AF65-F5344CB8AC3E}">
        <p14:creationId xmlns:p14="http://schemas.microsoft.com/office/powerpoint/2010/main" val="68769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9E26-2FA8-3243-B154-04BDA3C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FCD3-D7B7-4C45-842A-52A8E964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ficticious</a:t>
            </a:r>
            <a:r>
              <a:rPr lang="en-US" dirty="0"/>
              <a:t> company provided a list of substrings to search for in venue type.</a:t>
            </a:r>
          </a:p>
          <a:p>
            <a:r>
              <a:rPr lang="en-US" dirty="0"/>
              <a:t>If the substring is found, it is considered an “indicator venue” for a city population more open to trying out the company’s new service.</a:t>
            </a:r>
          </a:p>
          <a:p>
            <a:r>
              <a:rPr lang="en-US" dirty="0"/>
              <a:t>The provided substring list is:</a:t>
            </a:r>
          </a:p>
          <a:p>
            <a:pPr lvl="1"/>
            <a:r>
              <a:rPr lang="en-US" dirty="0"/>
              <a:t>share, sharing, </a:t>
            </a:r>
            <a:r>
              <a:rPr lang="en-US" dirty="0" err="1"/>
              <a:t>incubat</a:t>
            </a:r>
            <a:r>
              <a:rPr lang="en-US" dirty="0"/>
              <a:t>, </a:t>
            </a:r>
            <a:r>
              <a:rPr lang="en-US" dirty="0" err="1"/>
              <a:t>innovat</a:t>
            </a:r>
            <a:r>
              <a:rPr lang="en-US" dirty="0"/>
              <a:t>, coworking, alternative, yoga, salad, bike, 􏰂</a:t>
            </a:r>
            <a:r>
              <a:rPr lang="en-US" dirty="0" err="1"/>
              <a:t>tness</a:t>
            </a:r>
            <a:r>
              <a:rPr lang="en-US" dirty="0"/>
              <a:t>, running, jogging, cycling, cycle, athletics, gluten, health, recreation, tennis, vegetarian, vegan, disc golf, </a:t>
            </a:r>
            <a:r>
              <a:rPr lang="en-US" dirty="0" err="1"/>
              <a:t>pilates</a:t>
            </a:r>
            <a:r>
              <a:rPr lang="en-US" dirty="0"/>
              <a:t> </a:t>
            </a:r>
          </a:p>
          <a:p>
            <a:r>
              <a:rPr lang="en-US" dirty="0"/>
              <a:t>This is highly subjective.</a:t>
            </a:r>
          </a:p>
        </p:txBody>
      </p:sp>
    </p:spTree>
    <p:extLst>
      <p:ext uri="{BB962C8B-B14F-4D97-AF65-F5344CB8AC3E}">
        <p14:creationId xmlns:p14="http://schemas.microsoft.com/office/powerpoint/2010/main" val="149366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3BD-C0A3-8C49-A496-DC4836FF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Foursquare foraging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86EEC-C416-1049-AD6D-2813A0352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a reference coordinate,</a:t>
            </a:r>
          </a:p>
          <a:p>
            <a:r>
              <a:rPr lang="en-US" dirty="0"/>
              <a:t>get number of venues in certain distance,</a:t>
            </a:r>
          </a:p>
          <a:p>
            <a:r>
              <a:rPr lang="en-US" dirty="0"/>
              <a:t>search a hex grid for nearby venues,</a:t>
            </a:r>
          </a:p>
          <a:p>
            <a:r>
              <a:rPr lang="en-US" dirty="0"/>
              <a:t>continue at coordinate with most venues.</a:t>
            </a:r>
          </a:p>
          <a:p>
            <a:r>
              <a:rPr lang="en-US" dirty="0"/>
              <a:t>Iterate until maximum number of coordinates checked.</a:t>
            </a:r>
          </a:p>
          <a:p>
            <a:r>
              <a:rPr lang="en-US" dirty="0"/>
              <a:t>While at it, collect venue type and count indicator venues.</a:t>
            </a:r>
          </a:p>
        </p:txBody>
      </p:sp>
    </p:spTree>
    <p:extLst>
      <p:ext uri="{BB962C8B-B14F-4D97-AF65-F5344CB8AC3E}">
        <p14:creationId xmlns:p14="http://schemas.microsoft.com/office/powerpoint/2010/main" val="294307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5546-36BB-1F41-940C-E630DADE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New Orleans, 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EF24-255A-E149-8C3E-5A86A01F6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venues are at the city’s</a:t>
            </a:r>
          </a:p>
          <a:p>
            <a:pPr marL="0" indent="0">
              <a:buNone/>
            </a:pPr>
            <a:r>
              <a:rPr lang="en-US" dirty="0"/>
              <a:t>   most popular area</a:t>
            </a:r>
          </a:p>
        </p:txBody>
      </p:sp>
      <p:pic>
        <p:nvPicPr>
          <p:cNvPr id="2049" name="Picture 1" descr="page12image28796880">
            <a:extLst>
              <a:ext uri="{FF2B5EF4-FFF2-40B4-BE49-F238E27FC236}">
                <a16:creationId xmlns:a16="http://schemas.microsoft.com/office/drawing/2014/main" id="{75E8BE17-88D6-C749-B2F3-1A4EA0FB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9701"/>
            <a:ext cx="5119688" cy="51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43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006B-D0DF-A34F-8659-6065DE43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Santa Ana and Anaheim, 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5791-E115-9E43-80E7-5350257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Cities run into one another</a:t>
            </a:r>
          </a:p>
        </p:txBody>
      </p:sp>
      <p:pic>
        <p:nvPicPr>
          <p:cNvPr id="3073" name="Picture 1" descr="page20image28758288">
            <a:extLst>
              <a:ext uri="{FF2B5EF4-FFF2-40B4-BE49-F238E27FC236}">
                <a16:creationId xmlns:a16="http://schemas.microsoft.com/office/drawing/2014/main" id="{48F52680-E109-8640-AB60-26031649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1343024"/>
            <a:ext cx="4972050" cy="540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95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2B69-F7B7-EF4A-A0DD-09B9DA86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St. Louis, 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8071-F950-C941-A230-D19A78C7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 with veins</a:t>
            </a:r>
          </a:p>
        </p:txBody>
      </p:sp>
      <p:pic>
        <p:nvPicPr>
          <p:cNvPr id="4098" name="Picture 2" descr="page25image28804528">
            <a:extLst>
              <a:ext uri="{FF2B5EF4-FFF2-40B4-BE49-F238E27FC236}">
                <a16:creationId xmlns:a16="http://schemas.microsoft.com/office/drawing/2014/main" id="{08C46C93-1D10-884C-8CEA-CF43E9B79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357312"/>
            <a:ext cx="6670464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80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877</Words>
  <Application>Microsoft Macintosh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CAR RIDE-SHARE POTENTIAL IN MID-SIZE U.S. CITIES FROM GEOGRAPHIC SPREAD </vt:lpstr>
      <vt:lpstr>Objective</vt:lpstr>
      <vt:lpstr>Data and success criterion</vt:lpstr>
      <vt:lpstr>City: population 300,000 - 400,000 (2017)</vt:lpstr>
      <vt:lpstr>Indicator venues</vt:lpstr>
      <vt:lpstr>Foursquare foraging algorithm</vt:lpstr>
      <vt:lpstr>Example: New Orleans, LA</vt:lpstr>
      <vt:lpstr>Example: Santa Ana and Anaheim, CA</vt:lpstr>
      <vt:lpstr>Example: St. Louis, MO</vt:lpstr>
      <vt:lpstr>Aggregate geographic spread</vt:lpstr>
      <vt:lpstr>Feature engineering</vt:lpstr>
      <vt:lpstr>Correlations</vt:lpstr>
      <vt:lpstr>Final features</vt:lpstr>
      <vt:lpstr>K-means clustering</vt:lpstr>
      <vt:lpstr>Result #1 (of 3): Saint Paul, MN</vt:lpstr>
      <vt:lpstr>Result #2 (of 3): Tampa, FL</vt:lpstr>
      <vt:lpstr>Result #3 (of 3): Arlington, TX</vt:lpstr>
      <vt:lpstr>Cross check: Geographic spread</vt:lpstr>
      <vt:lpstr>Bias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</cp:revision>
  <dcterms:created xsi:type="dcterms:W3CDTF">2019-03-20T18:55:27Z</dcterms:created>
  <dcterms:modified xsi:type="dcterms:W3CDTF">2019-03-20T19:36:18Z</dcterms:modified>
</cp:coreProperties>
</file>